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70" r:id="rId10"/>
    <p:sldId id="271" r:id="rId11"/>
    <p:sldId id="272" r:id="rId12"/>
    <p:sldId id="263" r:id="rId13"/>
    <p:sldId id="267" r:id="rId14"/>
    <p:sldId id="268" r:id="rId15"/>
    <p:sldId id="269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3B18F-C94C-894F-951D-13D7F6F51026}" v="244" dt="2022-11-21T19:52:28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/>
    <p:restoredTop sz="96327"/>
  </p:normalViewPr>
  <p:slideViewPr>
    <p:cSldViewPr snapToGrid="0" snapToObjects="1">
      <p:cViewPr>
        <p:scale>
          <a:sx n="105" d="100"/>
          <a:sy n="105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0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0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2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7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7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7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2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7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9CBAE107-6F21-45CE-3BCE-1139490CE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6" r="189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9DA70-BC27-CA40-8DE2-A3CE1D1BE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Robust Learning of Simplices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A397E-A6B2-1F45-B820-58482AA68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/>
              <a:t>Blaine Mason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49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CB283-609C-B551-4519-126F10C8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Floating Body of the Unit Square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A706B0D-C4C5-8162-B2D5-E594AD22C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" r="-2" b="-2"/>
          <a:stretch/>
        </p:blipFill>
        <p:spPr>
          <a:xfrm>
            <a:off x="635459" y="640080"/>
            <a:ext cx="5414823" cy="3602736"/>
          </a:xfrm>
          <a:prstGeom prst="rect">
            <a:avLst/>
          </a:prstGeom>
        </p:spPr>
      </p:pic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6BAA9A43-1BB4-3D20-413E-A8FC0D21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" r="-2" b="-2"/>
          <a:stretch/>
        </p:blipFill>
        <p:spPr>
          <a:xfrm>
            <a:off x="6141719" y="640079"/>
            <a:ext cx="5417380" cy="360273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014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1A59B-B16F-E653-3F96-799BACA5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Floating Body of Cauchy Samples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C0876F4C-07FE-FA1C-F8D7-E71E4672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9" y="674890"/>
            <a:ext cx="5299675" cy="353311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FAF5296-C48B-0E85-ACAF-D4A3B52E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674036"/>
            <a:ext cx="5302232" cy="353482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403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D8D89-C0ED-9DEC-BF73-07658B23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01329-463D-495D-37A2-573A7123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9" y="692556"/>
            <a:ext cx="5299675" cy="349778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A13456-1C08-66BA-465D-B13BA0AC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692544"/>
            <a:ext cx="5302232" cy="34977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538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428D-F8C6-50B1-7340-34517234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Efficiently and Robustly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B533335-D73D-31C6-E66F-7DF992C6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068258"/>
            <a:ext cx="5611191" cy="420839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9449C0F-5FE6-FDA7-4593-44BEECCD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9" y="2068258"/>
            <a:ext cx="5611191" cy="4208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B98E5-FA76-49AC-5CBB-B22B58DF2677}"/>
              </a:ext>
            </a:extLst>
          </p:cNvPr>
          <p:cNvSpPr txBox="1"/>
          <p:nvPr/>
        </p:nvSpPr>
        <p:spPr>
          <a:xfrm>
            <a:off x="1790259" y="2068258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FLOATING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0D053-2076-5CF9-F782-ACE11360144E}"/>
              </a:ext>
            </a:extLst>
          </p:cNvPr>
          <p:cNvSpPr txBox="1"/>
          <p:nvPr/>
        </p:nvSpPr>
        <p:spPr>
          <a:xfrm>
            <a:off x="7434580" y="2068258"/>
            <a:ext cx="299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FLOATING BODY</a:t>
            </a:r>
          </a:p>
        </p:txBody>
      </p:sp>
    </p:spTree>
    <p:extLst>
      <p:ext uri="{BB962C8B-B14F-4D97-AF65-F5344CB8AC3E}">
        <p14:creationId xmlns:p14="http://schemas.microsoft.com/office/powerpoint/2010/main" val="121476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114CB-B177-8DA5-190C-019C6403B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4200AD-0E9A-7A48-DE15-2F41474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2" y="640080"/>
            <a:ext cx="4803648" cy="360273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7D5058F-4774-0ACB-4AFD-B297402A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59" y="640079"/>
            <a:ext cx="4803648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12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26FF6-E64A-0F2A-7E2A-0ED998FA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</a:t>
            </a:r>
          </a:p>
        </p:txBody>
      </p:sp>
      <p:pic>
        <p:nvPicPr>
          <p:cNvPr id="1026" name="Picture 2" descr="Model comparison via simplicial complexes and persistent homology | Royal  Society Open Science">
            <a:extLst>
              <a:ext uri="{FF2B5EF4-FFF2-40B4-BE49-F238E27FC236}">
                <a16:creationId xmlns:a16="http://schemas.microsoft.com/office/drawing/2014/main" id="{D39CFF69-BF48-C4FF-2558-8F6227E2D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257659"/>
            <a:ext cx="6912217" cy="38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277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5286-809F-1573-F464-6D4CA6F8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1772-F4C2-B2DC-2882-6FC17E81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[1] </a:t>
            </a:r>
            <a:r>
              <a:rPr lang="en-US" dirty="0" err="1">
                <a:ea typeface="+mn-lt"/>
                <a:cs typeface="+mn-lt"/>
              </a:rPr>
              <a:t>Lubo</a:t>
            </a:r>
            <a:r>
              <a:rPr lang="en-US" dirty="0">
                <a:ea typeface="+mn-lt"/>
                <a:cs typeface="+mn-lt"/>
              </a:rPr>
              <a:t>-Robles, David. (2018). DEVELOPMENT OF INDEPENDENT COMPONENT ANALYSIS FOR RESERVOIR GEOMORPHOLOGY AND UNSUPERVISED SEISMIC FACIES CLASSIFICATION IN THE TARANAKI BASIN, NEW ZEALAND.. 10.13140/RG.2.2.32067.50724. 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Hyvärinen</a:t>
            </a:r>
            <a:r>
              <a:rPr lang="en-US" dirty="0"/>
              <a:t>, </a:t>
            </a:r>
            <a:r>
              <a:rPr lang="en-US" dirty="0" err="1"/>
              <a:t>Aapo</a:t>
            </a:r>
            <a:r>
              <a:rPr lang="en-US" dirty="0"/>
              <a:t>, and </a:t>
            </a:r>
            <a:r>
              <a:rPr lang="en-US" dirty="0" err="1"/>
              <a:t>Erkki</a:t>
            </a:r>
            <a:r>
              <a:rPr lang="en-US" dirty="0"/>
              <a:t> </a:t>
            </a:r>
            <a:r>
              <a:rPr lang="en-US" dirty="0" err="1"/>
              <a:t>Oja</a:t>
            </a:r>
            <a:r>
              <a:rPr lang="en-US" dirty="0"/>
              <a:t>. "Independent component analysis: algorithms and applications." </a:t>
            </a:r>
            <a:r>
              <a:rPr lang="en-US" i="1" dirty="0"/>
              <a:t>Neural networks</a:t>
            </a:r>
            <a:r>
              <a:rPr lang="en-US" dirty="0"/>
              <a:t> 13.4-5 (2000): 411-430.</a:t>
            </a:r>
          </a:p>
          <a:p>
            <a:r>
              <a:rPr lang="en-US" dirty="0"/>
              <a:t>[3]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Vittadello</a:t>
            </a:r>
            <a:r>
              <a:rPr lang="en-US" dirty="0">
                <a:effectLst/>
              </a:rPr>
              <a:t>, S. T., &amp; Stumpf, M. P. H. (2021, October 13). </a:t>
            </a:r>
            <a:r>
              <a:rPr lang="en-US" i="1" dirty="0">
                <a:effectLst/>
              </a:rPr>
              <a:t>Model comparison via simplicial complexes and persistent homology</a:t>
            </a:r>
            <a:r>
              <a:rPr lang="en-US" dirty="0">
                <a:effectLst/>
              </a:rPr>
              <a:t>. Royal Society Open Science. Retrieved November 21, 2022, from https://</a:t>
            </a:r>
            <a:r>
              <a:rPr lang="en-US" dirty="0" err="1">
                <a:effectLst/>
              </a:rPr>
              <a:t>royalsocietypublishing.org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/10.1098/rsos.211361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0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DD19CF-A994-894B-B723-456C0A47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The Cocktail Party Problem</a:t>
            </a:r>
          </a:p>
        </p:txBody>
      </p:sp>
      <p:pic>
        <p:nvPicPr>
          <p:cNvPr id="4" name="Picture 9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EA483F1A-8CCF-E274-4002-9CFDC1FD5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" t="-156" r="-199" b="-625"/>
          <a:stretch/>
        </p:blipFill>
        <p:spPr>
          <a:xfrm>
            <a:off x="3023620" y="247128"/>
            <a:ext cx="5897419" cy="3774066"/>
          </a:xfrm>
          <a:prstGeom prst="rect">
            <a:avLst/>
          </a:prstGeom>
        </p:spPr>
      </p:pic>
      <p:cxnSp>
        <p:nvCxnSpPr>
          <p:cNvPr id="38" name="Straight Connector 30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2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050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6314-4855-B9AA-D68A-39177A02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E42709-236D-8478-7254-D20984AC53E1}"/>
                  </a:ext>
                </a:extLst>
              </p:cNvPr>
              <p:cNvSpPr txBox="1"/>
              <p:nvPr/>
            </p:nvSpPr>
            <p:spPr>
              <a:xfrm>
                <a:off x="1984017" y="2958668"/>
                <a:ext cx="262565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E42709-236D-8478-7254-D20984AC5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017" y="2958668"/>
                <a:ext cx="2625655" cy="1020472"/>
              </a:xfrm>
              <a:prstGeom prst="rect">
                <a:avLst/>
              </a:prstGeom>
              <a:blipFill>
                <a:blip r:embed="rId2"/>
                <a:stretch>
                  <a:fillRect l="-96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A54DB-E740-05E2-8198-FFEC0ED980ED}"/>
                  </a:ext>
                </a:extLst>
              </p:cNvPr>
              <p:cNvSpPr txBox="1"/>
              <p:nvPr/>
            </p:nvSpPr>
            <p:spPr>
              <a:xfrm>
                <a:off x="2030569" y="2635502"/>
                <a:ext cx="764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A54DB-E740-05E2-8198-FFEC0ED9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569" y="2635502"/>
                <a:ext cx="764889" cy="276999"/>
              </a:xfrm>
              <a:prstGeom prst="rect">
                <a:avLst/>
              </a:prstGeom>
              <a:blipFill>
                <a:blip r:embed="rId3"/>
                <a:stretch>
                  <a:fillRect l="-3226" r="-48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58429-AD4D-3AB0-795B-B0E1B11C98F0}"/>
                  </a:ext>
                </a:extLst>
              </p:cNvPr>
              <p:cNvSpPr txBox="1"/>
              <p:nvPr/>
            </p:nvSpPr>
            <p:spPr>
              <a:xfrm>
                <a:off x="5058184" y="3290913"/>
                <a:ext cx="3518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58429-AD4D-3AB0-795B-B0E1B11C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84" y="3290913"/>
                <a:ext cx="351844" cy="430887"/>
              </a:xfrm>
              <a:prstGeom prst="rect">
                <a:avLst/>
              </a:prstGeom>
              <a:blipFill>
                <a:blip r:embed="rId4"/>
                <a:stretch>
                  <a:fillRect l="-17857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CD36E-0E8C-8938-9166-4D17A4463452}"/>
                  </a:ext>
                </a:extLst>
              </p:cNvPr>
              <p:cNvSpPr txBox="1"/>
              <p:nvPr/>
            </p:nvSpPr>
            <p:spPr>
              <a:xfrm>
                <a:off x="5962237" y="3356699"/>
                <a:ext cx="3456083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CD36E-0E8C-8938-9166-4D17A4463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237" y="3356699"/>
                <a:ext cx="3456083" cy="299313"/>
              </a:xfrm>
              <a:prstGeom prst="rect">
                <a:avLst/>
              </a:prstGeom>
              <a:blipFill>
                <a:blip r:embed="rId5"/>
                <a:stretch>
                  <a:fillRect l="-1832" t="-29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22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A3DB-79A0-35E7-37A6-C5FEDE5F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Assumptions of 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1DF4D-E557-9A4B-164E-D24EB2C7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958" y="605896"/>
                <a:ext cx="5923721" cy="5646208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For ICA to work, the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need to be statistically independent.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Also, the independent component must have non-gaussian distributions.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1DF4D-E557-9A4B-164E-D24EB2C7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958" y="605896"/>
                <a:ext cx="5923721" cy="5646208"/>
              </a:xfrm>
              <a:blipFill>
                <a:blip r:embed="rId2"/>
                <a:stretch>
                  <a:fillRect l="-2778" r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15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BF9D3-65FD-BA96-C23F-69C95EFBC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l="18191" r="4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71F56-3396-75AD-BC2F-50F13DEC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Ambiguities of ICA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52F6F9-AC69-790B-D06D-63FED5B80ECE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1.) We cannot determine the variances of the independent components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ambiguity is insignificant in most applications, due to the ability to scale the independent components by -1 and still have the model remain unchanged.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5E6E2-3C1C-2C53-496C-28343AB894CF}"/>
              </a:ext>
            </a:extLst>
          </p:cNvPr>
          <p:cNvSpPr txBox="1"/>
          <p:nvPr/>
        </p:nvSpPr>
        <p:spPr>
          <a:xfrm>
            <a:off x="1097280" y="3068806"/>
            <a:ext cx="100584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2.) We cannot determine the order of the independent components.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Since S and A are unknown or latent, the order of the components do not matter.  So, in the ICA model, any of the terms could be interchanged and still obtain the combined signal.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2C5228-AB8C-FC6D-6423-B0442F2AB68C}"/>
                  </a:ext>
                </a:extLst>
              </p:cNvPr>
              <p:cNvSpPr txBox="1"/>
              <p:nvPr/>
            </p:nvSpPr>
            <p:spPr>
              <a:xfrm>
                <a:off x="2867721" y="4314174"/>
                <a:ext cx="6456556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2C5228-AB8C-FC6D-6423-B0442F2A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21" y="4314174"/>
                <a:ext cx="6456556" cy="391646"/>
              </a:xfrm>
              <a:prstGeom prst="rect">
                <a:avLst/>
              </a:prstGeom>
              <a:blipFill>
                <a:blip r:embed="rId3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F76EA1-46E2-8687-F6B2-14565EB1E72F}"/>
              </a:ext>
            </a:extLst>
          </p:cNvPr>
          <p:cNvSpPr txBox="1"/>
          <p:nvPr/>
        </p:nvSpPr>
        <p:spPr>
          <a:xfrm>
            <a:off x="2587269" y="4706519"/>
            <a:ext cx="632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Components 4 and 2 are switched, but the same combined signal will exist in the end </a:t>
            </a:r>
          </a:p>
        </p:txBody>
      </p:sp>
    </p:spTree>
    <p:extLst>
      <p:ext uri="{BB962C8B-B14F-4D97-AF65-F5344CB8AC3E}">
        <p14:creationId xmlns:p14="http://schemas.microsoft.com/office/powerpoint/2010/main" val="28033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2DB3-FB8B-4216-5C52-2860B34F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Simplex</a:t>
            </a: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139CBA-CF7F-1B38-B915-1A1E8B59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68" y="2671939"/>
            <a:ext cx="5414436" cy="3725021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460AE719-5840-11E3-6163-D2855674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4" y="2671939"/>
            <a:ext cx="5331350" cy="372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07277-885F-A303-F713-2FFBF5FC010A}"/>
                  </a:ext>
                </a:extLst>
              </p:cNvPr>
              <p:cNvSpPr txBox="1"/>
              <p:nvPr/>
            </p:nvSpPr>
            <p:spPr>
              <a:xfrm>
                <a:off x="1343659" y="2198398"/>
                <a:ext cx="6867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𝑠𝑖𝑚𝑝𝑙𝑒𝑥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{(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07277-885F-A303-F713-2FFBF5FC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59" y="2198398"/>
                <a:ext cx="6867329" cy="276999"/>
              </a:xfrm>
              <a:prstGeom prst="rect">
                <a:avLst/>
              </a:prstGeom>
              <a:blipFill>
                <a:blip r:embed="rId4"/>
                <a:stretch>
                  <a:fillRect l="-554" t="-4545" r="-110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7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DCF80-FF7F-DAF9-4EDE-17A4ABFD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297673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Statistical Noise</a:t>
            </a:r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2B845-5910-6D6E-046D-6137952A3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064" y="2639380"/>
                <a:ext cx="3205049" cy="322971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700"/>
                  <a:t>Heavy-Tailed distribution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Probability density function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700"/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Cauchy has larger tails when compared </a:t>
                </a:r>
                <a:br>
                  <a:rPr lang="en-US" sz="1700"/>
                </a:br>
                <a:r>
                  <a:rPr lang="en-US" sz="1700"/>
                  <a:t>to the Normal distribution.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sz="1700"/>
                  <a:t>This causes many problems in the samples it produces.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sz="1700"/>
                  <a:t>No Moments exist 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sz="1700"/>
                  <a:t>Large tails increase the chance for outliers to exist.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Often used as a “worst case scenario” in data corruption.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2B845-5910-6D6E-046D-6137952A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64" y="2639380"/>
                <a:ext cx="3205049" cy="3229714"/>
              </a:xfrm>
              <a:prstGeom prst="rect">
                <a:avLst/>
              </a:prstGeom>
              <a:blipFill>
                <a:blip r:embed="rId2"/>
                <a:stretch>
                  <a:fillRect l="-1181" t="-1953" r="-5118" b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60318B-198F-7F39-64B6-412E9442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468" y="643466"/>
            <a:ext cx="6202517" cy="5225621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819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4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19540-A705-C48A-2240-32306ADC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NOISE MODEL </a:t>
            </a:r>
          </a:p>
        </p:txBody>
      </p:sp>
      <p:cxnSp>
        <p:nvCxnSpPr>
          <p:cNvPr id="57" name="Straight Connector 5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07D0BA9-3051-2C60-36B2-2AD61C6C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075625"/>
            <a:ext cx="6275667" cy="4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58C-9112-A8FA-534C-B62FE5E1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A3E34-9026-32EC-7D00-E0792193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97" y="1913857"/>
            <a:ext cx="5621966" cy="37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9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435</Words>
  <Application>Microsoft Macintosh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Nova Light</vt:lpstr>
      <vt:lpstr>Bembo</vt:lpstr>
      <vt:lpstr>Calibri</vt:lpstr>
      <vt:lpstr>Cambria Math</vt:lpstr>
      <vt:lpstr>RetrospectVTI</vt:lpstr>
      <vt:lpstr>Robust Learning of Simplices</vt:lpstr>
      <vt:lpstr>The Cocktail Party Problem</vt:lpstr>
      <vt:lpstr>Definition of ICA</vt:lpstr>
      <vt:lpstr>Assumptions of ICA</vt:lpstr>
      <vt:lpstr>Ambiguities of ICA</vt:lpstr>
      <vt:lpstr>Simplex</vt:lpstr>
      <vt:lpstr>Statistical Noise</vt:lpstr>
      <vt:lpstr>NOISE MODEL </vt:lpstr>
      <vt:lpstr>Floating Body</vt:lpstr>
      <vt:lpstr>Floating Body of the Unit Square</vt:lpstr>
      <vt:lpstr>Floating Body of Cauchy Samples</vt:lpstr>
      <vt:lpstr>Data Collection</vt:lpstr>
      <vt:lpstr>Learning Efficiently and Robustly</vt:lpstr>
      <vt:lpstr>Results</vt:lpstr>
      <vt:lpstr>Applications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Learning of Simplices</dc:title>
  <dc:creator>Blaine Mason</dc:creator>
  <cp:lastModifiedBy>Blaine Mason</cp:lastModifiedBy>
  <cp:revision>2</cp:revision>
  <dcterms:created xsi:type="dcterms:W3CDTF">2022-11-19T05:01:09Z</dcterms:created>
  <dcterms:modified xsi:type="dcterms:W3CDTF">2022-11-21T21:59:46Z</dcterms:modified>
</cp:coreProperties>
</file>